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7" r:id="rId3"/>
    <p:sldId id="316" r:id="rId4"/>
    <p:sldId id="331" r:id="rId5"/>
    <p:sldId id="339" r:id="rId6"/>
    <p:sldId id="309" r:id="rId7"/>
    <p:sldId id="332" r:id="rId8"/>
    <p:sldId id="337" r:id="rId9"/>
    <p:sldId id="336" r:id="rId10"/>
    <p:sldId id="310" r:id="rId11"/>
    <p:sldId id="311" r:id="rId12"/>
    <p:sldId id="314" r:id="rId13"/>
    <p:sldId id="318" r:id="rId14"/>
    <p:sldId id="306" r:id="rId15"/>
    <p:sldId id="305" r:id="rId16"/>
    <p:sldId id="302" r:id="rId17"/>
    <p:sldId id="299" r:id="rId18"/>
    <p:sldId id="265" r:id="rId19"/>
    <p:sldId id="320" r:id="rId20"/>
    <p:sldId id="282" r:id="rId21"/>
    <p:sldId id="292" r:id="rId22"/>
    <p:sldId id="297" r:id="rId23"/>
    <p:sldId id="338" r:id="rId24"/>
    <p:sldId id="31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70" autoAdjust="0"/>
    <p:restoredTop sz="76337" autoAdjust="0"/>
  </p:normalViewPr>
  <p:slideViewPr>
    <p:cSldViewPr snapToGrid="0" snapToObjects="1">
      <p:cViewPr varScale="1">
        <p:scale>
          <a:sx n="69" d="100"/>
          <a:sy n="69" d="100"/>
        </p:scale>
        <p:origin x="-142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5E303-5000-CC4F-932B-338C5DD1CF9A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B773A-5C21-E443-90E5-B81E07BDE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8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a summary of past activities;</a:t>
            </a:r>
            <a:endParaRPr lang="en-US" baseline="0" dirty="0"/>
          </a:p>
          <a:p>
            <a:r>
              <a:rPr lang="en-US" baseline="0" dirty="0"/>
              <a:t>then highlights of last year’s achievements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46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Percentile rank scores in each 10% groups.</a:t>
            </a:r>
          </a:p>
          <a:p>
            <a:r>
              <a:rPr lang="en-US" dirty="0"/>
              <a:t>More on higher</a:t>
            </a:r>
            <a:r>
              <a:rPr lang="en-US" baseline="0" dirty="0"/>
              <a:t>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24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Peers comparison</a:t>
            </a:r>
            <a:r>
              <a:rPr lang="en-US" baseline="0" dirty="0"/>
              <a:t> data grouped by journal names</a:t>
            </a:r>
          </a:p>
          <a:p>
            <a:r>
              <a:rPr lang="en-US" baseline="0" dirty="0"/>
              <a:t>Average data</a:t>
            </a:r>
          </a:p>
          <a:p>
            <a:r>
              <a:rPr lang="en-US" baseline="0" dirty="0"/>
              <a:t>Green &gt; 50%, better half</a:t>
            </a:r>
          </a:p>
          <a:p>
            <a:r>
              <a:rPr lang="en-US" baseline="0" dirty="0"/>
              <a:t>Red &lt; 50%, below average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71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GOOD</a:t>
            </a:r>
          </a:p>
          <a:p>
            <a:r>
              <a:rPr lang="en-US" dirty="0"/>
              <a:t>FOS difference. Most</a:t>
            </a:r>
            <a:r>
              <a:rPr lang="en-US" baseline="0" dirty="0"/>
              <a:t> good, some below average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9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37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point values </a:t>
            </a:r>
            <a:r>
              <a:rPr lang="mr-IN" dirty="0" smtClean="0"/>
              <a:t>–</a:t>
            </a:r>
            <a:r>
              <a:rPr lang="en-US" dirty="0" smtClean="0"/>
              <a:t> FWCI (XD publication number/publication number in the field)</a:t>
            </a:r>
          </a:p>
          <a:p>
            <a:r>
              <a:rPr lang="en-US" dirty="0" smtClean="0"/>
              <a:t>Sorted </a:t>
            </a:r>
            <a:r>
              <a:rPr lang="en-US" dirty="0"/>
              <a:t>by publication count of field to emphasize</a:t>
            </a:r>
            <a:r>
              <a:rPr lang="en-US" baseline="0" dirty="0"/>
              <a:t> the impact of the FOS more tightly related to </a:t>
            </a:r>
            <a:r>
              <a:rPr lang="en-US" baseline="0" dirty="0" smtClean="0"/>
              <a:t>XD</a:t>
            </a:r>
          </a:p>
          <a:p>
            <a:r>
              <a:rPr lang="en-US" dirty="0" smtClean="0"/>
              <a:t>Most above 1 (better than expected) </a:t>
            </a:r>
            <a:r>
              <a:rPr lang="mr-IN" dirty="0" smtClean="0"/>
              <a:t>–</a:t>
            </a:r>
            <a:r>
              <a:rPr lang="en-US" dirty="0" smtClean="0"/>
              <a:t> political science below, but only 3 data points thus not statistically significant</a:t>
            </a:r>
          </a:p>
          <a:p>
            <a:r>
              <a:rPr lang="en-US" dirty="0" smtClean="0"/>
              <a:t>Overall 4.3 pretty high. 4.3 times the average from ALL, or 3.3 times more than expected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30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many, and in what percentage,</a:t>
            </a:r>
            <a:r>
              <a:rPr lang="en-US" baseline="0" dirty="0"/>
              <a:t> of XD papers fall into the highly cited papers group?</a:t>
            </a:r>
          </a:p>
          <a:p>
            <a:r>
              <a:rPr lang="en-US" baseline="0" dirty="0"/>
              <a:t>Overall, 4.8% XD papers in top 1% highly cited group; 22.5% in top 5%. Out of proportionally good.</a:t>
            </a:r>
          </a:p>
          <a:p>
            <a:r>
              <a:rPr lang="en-US" baseline="0" dirty="0"/>
              <a:t>Again, XD papers more on the higher 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65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74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7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the scientific</a:t>
            </a:r>
            <a:r>
              <a:rPr lang="en-US" baseline="0" dirty="0" smtClean="0"/>
              <a:t> impact analysis for XSEDE, and resources/groups within XSEDE, e.g., ECSS, Bridges;</a:t>
            </a:r>
          </a:p>
          <a:p>
            <a:r>
              <a:rPr lang="en-US" baseline="0" dirty="0" smtClean="0"/>
              <a:t>We do this for similar organizations, e.g., NCAR, Blue Waters;</a:t>
            </a:r>
          </a:p>
          <a:p>
            <a:r>
              <a:rPr lang="en-US" baseline="0" dirty="0" smtClean="0"/>
              <a:t>Other possible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16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and analysis</a:t>
            </a:r>
            <a:r>
              <a:rPr lang="en-US" baseline="0" dirty="0"/>
              <a:t> workflow;</a:t>
            </a:r>
          </a:p>
          <a:p>
            <a:r>
              <a:rPr lang="en-US" baseline="0" dirty="0"/>
              <a:t>XD related analyses;</a:t>
            </a:r>
          </a:p>
          <a:p>
            <a:r>
              <a:rPr lang="en-US" baseline="0" dirty="0"/>
              <a:t>Analyses for others like NCAR, </a:t>
            </a:r>
            <a:r>
              <a:rPr lang="en-US" baseline="0" dirty="0" err="1"/>
              <a:t>BlueWaters</a:t>
            </a:r>
            <a:r>
              <a:rPr lang="en-US" baseline="0" dirty="0"/>
              <a:t>, Bridges, XD ECSS,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4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Layered architecture with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</a:t>
            </a:r>
            <a:r>
              <a:rPr lang="en-US" baseline="0" dirty="0"/>
              <a:t> acquiring;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data </a:t>
            </a:r>
            <a:r>
              <a:rPr lang="en-US" baseline="0" dirty="0" err="1"/>
              <a:t>curation</a:t>
            </a:r>
            <a:r>
              <a:rPr lang="en-US" baseline="0" dirty="0"/>
              <a:t> and analysis;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service and web portal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00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</a:t>
            </a:r>
            <a:r>
              <a:rPr lang="en-US" dirty="0" smtClean="0"/>
              <a:t>explanation</a:t>
            </a:r>
            <a:r>
              <a:rPr lang="en-US" baseline="0" dirty="0" smtClean="0"/>
              <a:t> of the previous slide about publication discovery service presented via XUP and powered by our XMS scientific impact analysis effort.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8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Scientific</a:t>
            </a:r>
            <a:r>
              <a:rPr lang="en-US" baseline="0" dirty="0"/>
              <a:t> Impact portal hosted at XDMOD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4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Monthly data update</a:t>
            </a:r>
            <a:r>
              <a:rPr lang="en-US" baseline="0" dirty="0"/>
              <a:t> and quarterly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</a:t>
            </a:r>
            <a:r>
              <a:rPr lang="en-US" baseline="0" dirty="0"/>
              <a:t> valid XSEDE publications;</a:t>
            </a:r>
          </a:p>
          <a:p>
            <a:r>
              <a:rPr lang="en-US" baseline="0" dirty="0"/>
              <a:t>Identify peers;</a:t>
            </a:r>
          </a:p>
          <a:p>
            <a:r>
              <a:rPr lang="en-US" baseline="0" dirty="0"/>
              <a:t>Calculating percentile rank among comparing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9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Nonparametric for qualitative analysis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XD sample and peers sample different</a:t>
            </a:r>
          </a:p>
          <a:p>
            <a:r>
              <a:rPr lang="en-US" baseline="0" dirty="0"/>
              <a:t>T-test showing quantitative difference with statistically </a:t>
            </a:r>
            <a:r>
              <a:rPr lang="en-US" baseline="0" dirty="0" smtClean="0"/>
              <a:t>significance</a:t>
            </a:r>
          </a:p>
          <a:p>
            <a:r>
              <a:rPr lang="en-US" baseline="0" dirty="0" smtClean="0"/>
              <a:t>Average XSEDE paper received 10.90-16.32 citations more than their peers;</a:t>
            </a:r>
          </a:p>
          <a:p>
            <a:r>
              <a:rPr lang="en-US" baseline="0" dirty="0" smtClean="0"/>
              <a:t>Average XSEDE paper’s citation ranked 9.07%-10.59% higher than their peers.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B773A-5C21-E443-90E5-B81E07BDE4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7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74" y="6198781"/>
            <a:ext cx="655426" cy="659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" b="-1"/>
          <a:stretch/>
        </p:blipFill>
        <p:spPr>
          <a:xfrm>
            <a:off x="25401" y="6230677"/>
            <a:ext cx="588166" cy="5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4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74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7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6423702"/>
            <a:ext cx="431799" cy="434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" b="-1"/>
          <a:stretch/>
        </p:blipFill>
        <p:spPr>
          <a:xfrm>
            <a:off x="25401" y="6386145"/>
            <a:ext cx="431799" cy="4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5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9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1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82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48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8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9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82063-8DB2-8C45-BC8A-36314E07484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298B9-D1AD-4A45-9BA0-65A3AB6C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7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sciimp.ccr.xdmod.org/xdportalpub/overvie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nowballmetric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60" y="336634"/>
            <a:ext cx="7772400" cy="2274989"/>
          </a:xfrm>
        </p:spPr>
        <p:txBody>
          <a:bodyPr>
            <a:normAutofit/>
          </a:bodyPr>
          <a:lstStyle/>
          <a:p>
            <a:r>
              <a:rPr lang="en-US" dirty="0"/>
              <a:t>Scientific Impact </a:t>
            </a:r>
            <a:r>
              <a:rPr lang="en-US"/>
              <a:t>Evaluation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for </a:t>
            </a:r>
            <a:br>
              <a:rPr lang="en-US" smtClean="0"/>
            </a:br>
            <a:r>
              <a:rPr lang="en-US" smtClean="0"/>
              <a:t>XMS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4335" y="2935450"/>
            <a:ext cx="7003881" cy="31932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Fugang Wang</a:t>
            </a:r>
          </a:p>
          <a:p>
            <a:r>
              <a:rPr lang="en-US" dirty="0"/>
              <a:t>Gregor von </a:t>
            </a:r>
            <a:r>
              <a:rPr lang="en-US" dirty="0" smtClean="0"/>
              <a:t>Laszewski</a:t>
            </a:r>
          </a:p>
          <a:p>
            <a:endParaRPr lang="en-US" dirty="0" smtClean="0"/>
          </a:p>
          <a:p>
            <a:r>
              <a:rPr lang="en-US" dirty="0" smtClean="0"/>
              <a:t>Intelligent Systems Engineering </a:t>
            </a:r>
            <a:r>
              <a:rPr lang="en-US" dirty="0" smtClean="0"/>
              <a:t>Department</a:t>
            </a:r>
          </a:p>
          <a:p>
            <a:r>
              <a:rPr lang="en-US" dirty="0" smtClean="0"/>
              <a:t>School of Informatics, Computing, and Engineering</a:t>
            </a:r>
            <a:endParaRPr lang="en-US" dirty="0" smtClean="0"/>
          </a:p>
          <a:p>
            <a:r>
              <a:rPr lang="en-US" dirty="0" smtClean="0"/>
              <a:t>Indiana University</a:t>
            </a:r>
          </a:p>
          <a:p>
            <a:r>
              <a:rPr lang="en-US" dirty="0" err="1" smtClean="0"/>
              <a:t>laszewski@gmail.com</a:t>
            </a:r>
            <a:endParaRPr lang="en-US" dirty="0"/>
          </a:p>
          <a:p>
            <a:r>
              <a:rPr lang="en-US" dirty="0"/>
              <a:t>Jun 19, 2018</a:t>
            </a:r>
          </a:p>
        </p:txBody>
      </p:sp>
    </p:spTree>
    <p:extLst>
      <p:ext uri="{BB962C8B-B14F-4D97-AF65-F5344CB8AC3E}">
        <p14:creationId xmlns:p14="http://schemas.microsoft.com/office/powerpoint/2010/main" val="3791783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7-10 at 2.3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" y="3613798"/>
            <a:ext cx="3854279" cy="3262613"/>
          </a:xfrm>
          <a:prstGeom prst="rect">
            <a:avLst/>
          </a:prstGeom>
        </p:spPr>
      </p:pic>
      <p:pic>
        <p:nvPicPr>
          <p:cNvPr id="8" name="Picture 7" descr="Screen Shot 2017-07-10 at 2.34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90" y="3727614"/>
            <a:ext cx="4496477" cy="3105000"/>
          </a:xfrm>
          <a:prstGeom prst="rect">
            <a:avLst/>
          </a:prstGeom>
        </p:spPr>
      </p:pic>
      <p:pic>
        <p:nvPicPr>
          <p:cNvPr id="9" name="Picture 8" descr="Screen Shot 2018-05-30 at 10.14.3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53" y="1222463"/>
            <a:ext cx="4707114" cy="23913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445" y="129788"/>
            <a:ext cx="4087808" cy="3200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Scientific Impact portal showing the impact metrics</a:t>
            </a:r>
          </a:p>
          <a:p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E.g., publication/citation count by Field of Study, by Organization, by Geographical locations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6"/>
              </a:rPr>
              <a:t>https://sciimp.ccr.xdmod.org/xdportalpub/overview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3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30 at 9.51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" y="3544327"/>
            <a:ext cx="3922889" cy="3246530"/>
          </a:xfrm>
          <a:prstGeom prst="rect">
            <a:avLst/>
          </a:prstGeom>
        </p:spPr>
      </p:pic>
      <p:pic>
        <p:nvPicPr>
          <p:cNvPr id="3" name="Picture 2" descr="xd_report_stats_2018Q1_Fig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77" y="3813393"/>
            <a:ext cx="5221111" cy="2944364"/>
          </a:xfrm>
          <a:prstGeom prst="rect">
            <a:avLst/>
          </a:prstGeom>
        </p:spPr>
      </p:pic>
      <p:pic>
        <p:nvPicPr>
          <p:cNvPr id="4" name="Picture 3" descr="xd_report_stats_2018Q1_Fig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290" y="547156"/>
            <a:ext cx="5207000" cy="30736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4377" y="243897"/>
            <a:ext cx="364552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Automated </a:t>
            </a:r>
            <a:r>
              <a:rPr lang="en-US" sz="2800" dirty="0"/>
              <a:t>Quarterly report as an appendix for XSEDE NSF report</a:t>
            </a:r>
          </a:p>
          <a:p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Monthly updated overall scientific impact metrics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Historical trends of the metrics</a:t>
            </a:r>
          </a:p>
        </p:txBody>
      </p:sp>
    </p:spTree>
    <p:extLst>
      <p:ext uri="{BB962C8B-B14F-4D97-AF65-F5344CB8AC3E}">
        <p14:creationId xmlns:p14="http://schemas.microsoft.com/office/powerpoint/2010/main" val="17184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Activities</a:t>
            </a:r>
          </a:p>
        </p:txBody>
      </p:sp>
    </p:spTree>
    <p:extLst>
      <p:ext uri="{BB962C8B-B14F-4D97-AF65-F5344CB8AC3E}">
        <p14:creationId xmlns:p14="http://schemas.microsoft.com/office/powerpoint/2010/main" val="213926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Journal Publication Based Peers </a:t>
            </a:r>
            <a:r>
              <a:rPr lang="en-US" dirty="0" smtClean="0"/>
              <a:t>Comparison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compare </a:t>
            </a:r>
            <a:r>
              <a:rPr lang="en-US" dirty="0"/>
              <a:t>the XSEDE publications to their peers that were published in the same journal issue.</a:t>
            </a:r>
          </a:p>
          <a:p>
            <a:r>
              <a:rPr lang="en-US" dirty="0"/>
              <a:t>We calculate the percentile rank of the citation count of the publications.</a:t>
            </a:r>
          </a:p>
          <a:p>
            <a:pPr lvl="1"/>
            <a:r>
              <a:rPr lang="en-US" dirty="0"/>
              <a:t>50% means a paper ranked just in the middle based on the citations received.</a:t>
            </a:r>
          </a:p>
          <a:p>
            <a:pPr lvl="1"/>
            <a:r>
              <a:rPr lang="en-US" dirty="0"/>
              <a:t>80% means the paper’s citation count is more than 80% of the papers published in the same journal issue.</a:t>
            </a:r>
          </a:p>
        </p:txBody>
      </p:sp>
    </p:spTree>
    <p:extLst>
      <p:ext uri="{BB962C8B-B14F-4D97-AF65-F5344CB8AC3E}">
        <p14:creationId xmlns:p14="http://schemas.microsoft.com/office/powerpoint/2010/main" val="209610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1332" cy="496993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XSEDE publications to be compared</a:t>
            </a:r>
          </a:p>
          <a:p>
            <a:pPr lvl="1"/>
            <a:r>
              <a:rPr lang="en-US" dirty="0"/>
              <a:t>User submitted data from XUP</a:t>
            </a:r>
          </a:p>
          <a:p>
            <a:pPr lvl="1"/>
            <a:r>
              <a:rPr lang="en-US" dirty="0"/>
              <a:t>Parsed from Past TG/XD Quarterly Reports</a:t>
            </a:r>
          </a:p>
          <a:p>
            <a:pPr lvl="1"/>
            <a:r>
              <a:rPr lang="en-US" dirty="0"/>
              <a:t>Verified with external source (ISI Web of Knowledge)</a:t>
            </a:r>
          </a:p>
          <a:p>
            <a:pPr lvl="1"/>
            <a:r>
              <a:rPr lang="en-US" dirty="0"/>
              <a:t>~9k confirmed publications and ~5k in compared groups (from 122 journals that had at least 10 XD publications appeared  in them)</a:t>
            </a:r>
          </a:p>
          <a:p>
            <a:r>
              <a:rPr lang="en-US" dirty="0"/>
              <a:t>Identify Peers</a:t>
            </a:r>
          </a:p>
          <a:p>
            <a:pPr lvl="1"/>
            <a:r>
              <a:rPr lang="en-US" dirty="0"/>
              <a:t>Given one XSEDE/SP publication, we need to identify all the publications that appeared in </a:t>
            </a:r>
            <a:r>
              <a:rPr lang="en-US" dirty="0">
                <a:solidFill>
                  <a:srgbClr val="FF0000"/>
                </a:solidFill>
              </a:rPr>
              <a:t>the same journal issue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Obtained more than </a:t>
            </a:r>
            <a:r>
              <a:rPr lang="en-US" dirty="0">
                <a:solidFill>
                  <a:srgbClr val="FF0000"/>
                </a:solidFill>
              </a:rPr>
              <a:t>2M</a:t>
            </a:r>
            <a:r>
              <a:rPr lang="en-US" dirty="0">
                <a:solidFill>
                  <a:srgbClr val="000000"/>
                </a:solidFill>
              </a:rPr>
              <a:t> publications from the journals that XSEDE/SP publications appeared (source: </a:t>
            </a:r>
            <a:r>
              <a:rPr lang="en-US" dirty="0" smtClean="0">
                <a:solidFill>
                  <a:srgbClr val="000000"/>
                </a:solidFill>
              </a:rPr>
              <a:t>Web of Science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Parsed the data and grouped into comparison groups</a:t>
            </a:r>
          </a:p>
          <a:p>
            <a:r>
              <a:rPr lang="en-US" dirty="0"/>
              <a:t>Calculate percentile rank of citation count for each XD publication within the journal issue it appeared </a:t>
            </a:r>
            <a:r>
              <a:rPr lang="en-US" dirty="0" smtClean="0"/>
              <a:t>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Largest know database for comparison for XSEDE publications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6267" y="274638"/>
            <a:ext cx="8822265" cy="1143000"/>
          </a:xfrm>
        </p:spPr>
        <p:txBody>
          <a:bodyPr>
            <a:noAutofit/>
          </a:bodyPr>
          <a:lstStyle/>
          <a:p>
            <a:r>
              <a:rPr lang="en-US" sz="4000" dirty="0"/>
              <a:t>Journal Publication Based Peers </a:t>
            </a:r>
            <a:r>
              <a:rPr lang="en-US" sz="4000" dirty="0" smtClean="0"/>
              <a:t>Comparison - Process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6947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5-30 at 9.33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7"/>
          <a:stretch/>
        </p:blipFill>
        <p:spPr>
          <a:xfrm>
            <a:off x="524933" y="4692644"/>
            <a:ext cx="8216900" cy="17624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9390" y="1124551"/>
            <a:ext cx="84024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Nonparametric analysis showing difference of sample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Mann-Whitney-Wilcoxon test, Mood’s median test, and </a:t>
            </a:r>
            <a:r>
              <a:rPr lang="en-US" sz="2400" dirty="0" err="1"/>
              <a:t>Kruskal</a:t>
            </a:r>
            <a:r>
              <a:rPr lang="en-US" sz="2400" dirty="0"/>
              <a:t>-Wallis test.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T-test showing quantitative difference (Both statistically significant difference)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Citation </a:t>
            </a:r>
            <a:r>
              <a:rPr lang="en-US" sz="2400" dirty="0" smtClean="0"/>
              <a:t>count. 95</a:t>
            </a:r>
            <a:r>
              <a:rPr lang="en-US" sz="2400" dirty="0"/>
              <a:t>% confidence interval: </a:t>
            </a:r>
            <a:r>
              <a:rPr lang="en-US" sz="2400" dirty="0">
                <a:solidFill>
                  <a:srgbClr val="FF0000"/>
                </a:solidFill>
              </a:rPr>
              <a:t>[10.90,16.32]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Percentile </a:t>
            </a:r>
            <a:r>
              <a:rPr lang="en-US" sz="2400" dirty="0" smtClean="0"/>
              <a:t>ranking. 95</a:t>
            </a:r>
            <a:r>
              <a:rPr lang="en-US" sz="2400" dirty="0"/>
              <a:t>% confidence interval: </a:t>
            </a:r>
            <a:r>
              <a:rPr lang="en-US" sz="2400" dirty="0">
                <a:solidFill>
                  <a:srgbClr val="FF0000"/>
                </a:solidFill>
              </a:rPr>
              <a:t>[9.07,10.59]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933" y="42122"/>
            <a:ext cx="9048732" cy="910204"/>
          </a:xfrm>
        </p:spPr>
        <p:txBody>
          <a:bodyPr>
            <a:normAutofit/>
          </a:bodyPr>
          <a:lstStyle/>
          <a:p>
            <a:r>
              <a:rPr lang="en-US" sz="4000" dirty="0"/>
              <a:t>Peers Comparison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131383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tranking_histo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6" y="480291"/>
            <a:ext cx="8231592" cy="636077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933" y="42122"/>
            <a:ext cx="9048732" cy="91020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Histogram of Percentile Ranking, in </a:t>
            </a:r>
            <a:r>
              <a:rPr lang="en-US" sz="3600" dirty="0" err="1"/>
              <a:t>Decile</a:t>
            </a:r>
            <a:r>
              <a:rPr lang="en-US" sz="3600" dirty="0"/>
              <a:t> Groups</a:t>
            </a:r>
          </a:p>
        </p:txBody>
      </p:sp>
    </p:spTree>
    <p:extLst>
      <p:ext uri="{BB962C8B-B14F-4D97-AF65-F5344CB8AC3E}">
        <p14:creationId xmlns:p14="http://schemas.microsoft.com/office/powerpoint/2010/main" val="129467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i_peers_byj_mea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3" y="3017520"/>
            <a:ext cx="9144000" cy="38404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32" y="89356"/>
            <a:ext cx="9127067" cy="910204"/>
          </a:xfrm>
        </p:spPr>
        <p:txBody>
          <a:bodyPr>
            <a:noAutofit/>
          </a:bodyPr>
          <a:lstStyle/>
          <a:p>
            <a:r>
              <a:rPr lang="en-US" sz="3600" dirty="0"/>
              <a:t>Peers Comparison by </a:t>
            </a:r>
            <a:r>
              <a:rPr lang="en-US" sz="3600" dirty="0" smtClean="0"/>
              <a:t>Journal</a:t>
            </a:r>
            <a:endParaRPr lang="en-US" sz="3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199" y="870725"/>
            <a:ext cx="8544399" cy="2017960"/>
          </a:xfrm>
        </p:spPr>
        <p:txBody>
          <a:bodyPr>
            <a:noAutofit/>
          </a:bodyPr>
          <a:lstStyle/>
          <a:p>
            <a:r>
              <a:rPr lang="en-US" sz="2000" dirty="0"/>
              <a:t>Average percentile ranking data grouped by journal name</a:t>
            </a:r>
          </a:p>
          <a:p>
            <a:r>
              <a:rPr lang="en-US" sz="2000" dirty="0"/>
              <a:t>Purple horizontal line indicates the 50% percentile</a:t>
            </a:r>
          </a:p>
          <a:p>
            <a:r>
              <a:rPr lang="en-US" sz="2000" dirty="0"/>
              <a:t>GREEN bars greater than 50% and RED less than 50%</a:t>
            </a:r>
          </a:p>
          <a:p>
            <a:r>
              <a:rPr lang="en-US" sz="2000" dirty="0"/>
              <a:t>XSEDE publications in most journals tend to receive more </a:t>
            </a:r>
            <a:r>
              <a:rPr lang="en-US" sz="2000" dirty="0" smtClean="0"/>
              <a:t>citation </a:t>
            </a:r>
            <a:r>
              <a:rPr lang="en-US" sz="2000" dirty="0"/>
              <a:t>than their peers do.</a:t>
            </a:r>
          </a:p>
          <a:p>
            <a:r>
              <a:rPr lang="en-US" sz="2000" dirty="0" smtClean="0"/>
              <a:t>Analysis using median instead of average show similar results. </a:t>
            </a:r>
            <a:r>
              <a:rPr lang="en-US" sz="2000" dirty="0" smtClean="0"/>
              <a:t>Aggregating by </a:t>
            </a:r>
            <a:r>
              <a:rPr lang="en-US" sz="2000" dirty="0" smtClean="0"/>
              <a:t>FOS showing similar results as well (more graph on reports and paper).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3682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Peers Comparison for Publications - Discussion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Overall percentile ranking scores skewed on the higher end (the histogram graph)</a:t>
            </a:r>
          </a:p>
          <a:p>
            <a:r>
              <a:rPr lang="en-US" dirty="0" smtClean="0"/>
              <a:t>With 95% confidence level (from T-test):</a:t>
            </a:r>
            <a:endParaRPr lang="en-US" dirty="0" smtClean="0"/>
          </a:p>
          <a:p>
            <a:pPr lvl="1"/>
            <a:r>
              <a:rPr lang="en-US" dirty="0"/>
              <a:t>Average XSEDE paper </a:t>
            </a:r>
            <a:r>
              <a:rPr lang="en-US" dirty="0" smtClean="0"/>
              <a:t>receives </a:t>
            </a:r>
            <a:r>
              <a:rPr lang="en-US" b="1" dirty="0"/>
              <a:t>10.90-16.32 </a:t>
            </a:r>
            <a:r>
              <a:rPr lang="en-US" dirty="0"/>
              <a:t>citations more than their </a:t>
            </a:r>
            <a:r>
              <a:rPr lang="en-US" dirty="0" smtClean="0"/>
              <a:t>peers</a:t>
            </a:r>
            <a:endParaRPr lang="en-US" dirty="0"/>
          </a:p>
          <a:p>
            <a:pPr lvl="1"/>
            <a:r>
              <a:rPr lang="en-US" dirty="0"/>
              <a:t>Average XSEDE </a:t>
            </a:r>
            <a:r>
              <a:rPr lang="en-US" dirty="0" smtClean="0"/>
              <a:t>paper ranks </a:t>
            </a:r>
            <a:r>
              <a:rPr lang="en-US" b="1" dirty="0"/>
              <a:t>9.07%-10.59% </a:t>
            </a:r>
            <a:r>
              <a:rPr lang="en-US" dirty="0"/>
              <a:t>higher than their </a:t>
            </a:r>
            <a:r>
              <a:rPr lang="en-US" dirty="0" smtClean="0"/>
              <a:t>peers judging by citations received</a:t>
            </a:r>
          </a:p>
          <a:p>
            <a:pPr lvl="1"/>
            <a:r>
              <a:rPr lang="en-US" b="1" i="1" dirty="0" smtClean="0"/>
              <a:t>peers</a:t>
            </a:r>
            <a:r>
              <a:rPr lang="en-US" dirty="0" smtClean="0"/>
              <a:t> meaning in </a:t>
            </a:r>
            <a:r>
              <a:rPr lang="en-US" dirty="0"/>
              <a:t>the same journal </a:t>
            </a:r>
            <a:r>
              <a:rPr lang="en-US" dirty="0" smtClean="0"/>
              <a:t>issue</a:t>
            </a:r>
          </a:p>
          <a:p>
            <a:r>
              <a:rPr lang="en-US" dirty="0" smtClean="0"/>
              <a:t>While grouping by each journal, results shows that XSEDE </a:t>
            </a:r>
            <a:r>
              <a:rPr lang="en-US" dirty="0"/>
              <a:t>publications in most journals tend to receive more </a:t>
            </a:r>
            <a:r>
              <a:rPr lang="en-US" dirty="0" smtClean="0"/>
              <a:t>citation </a:t>
            </a:r>
            <a:r>
              <a:rPr lang="en-US" dirty="0"/>
              <a:t>than their peers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0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6969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Fields Weighted Citation Impact (FWCI)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Introduced as part of the snowball metrics (</a:t>
            </a:r>
            <a:r>
              <a:rPr lang="en-US" dirty="0">
                <a:hlinkClick r:id="rId3"/>
              </a:rPr>
              <a:t>https://www.snowballmetrics.com/</a:t>
            </a:r>
            <a:r>
              <a:rPr lang="en-US" dirty="0"/>
              <a:t>)</a:t>
            </a:r>
          </a:p>
          <a:p>
            <a:r>
              <a:rPr lang="en-US" dirty="0"/>
              <a:t>Definition: The ratio of the average citation of XSEDE publications to that of ALL the publications in the same Field of Study</a:t>
            </a:r>
          </a:p>
          <a:p>
            <a:pPr lvl="1"/>
            <a:r>
              <a:rPr lang="en-US" dirty="0"/>
              <a:t>FWCI value 1: Received citations as expected</a:t>
            </a:r>
          </a:p>
          <a:p>
            <a:pPr lvl="1"/>
            <a:r>
              <a:rPr lang="en-US" dirty="0"/>
              <a:t>FWCI value &gt; 1: Received more than expected citations</a:t>
            </a:r>
          </a:p>
          <a:p>
            <a:pPr lvl="1"/>
            <a:r>
              <a:rPr lang="en-US" dirty="0"/>
              <a:t>FWCI value &lt; 1: Received less than expected citations</a:t>
            </a:r>
          </a:p>
          <a:p>
            <a:pPr lvl="1"/>
            <a:r>
              <a:rPr lang="en-US" dirty="0"/>
              <a:t>E.g., a FWCI value 2.5 means the studied group received 1.5 times more citations than expected</a:t>
            </a:r>
          </a:p>
        </p:txBody>
      </p:sp>
    </p:spTree>
    <p:extLst>
      <p:ext uri="{BB962C8B-B14F-4D97-AF65-F5344CB8AC3E}">
        <p14:creationId xmlns:p14="http://schemas.microsoft.com/office/powerpoint/2010/main" val="374011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1332" cy="49699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Scientific Impact as one measure of ROI</a:t>
            </a:r>
          </a:p>
          <a:p>
            <a:r>
              <a:rPr lang="en-US" dirty="0"/>
              <a:t>Method for Scientific Impact Analysis</a:t>
            </a:r>
          </a:p>
          <a:p>
            <a:pPr lvl="1"/>
            <a:r>
              <a:rPr lang="en-US" dirty="0"/>
              <a:t>Software </a:t>
            </a:r>
            <a:r>
              <a:rPr lang="en-US" dirty="0" smtClean="0"/>
              <a:t>Architecture</a:t>
            </a:r>
          </a:p>
          <a:p>
            <a:r>
              <a:rPr lang="en-US" dirty="0"/>
              <a:t>Summary of Contributions to </a:t>
            </a:r>
            <a:r>
              <a:rPr lang="en-US" dirty="0" smtClean="0"/>
              <a:t>XMS</a:t>
            </a:r>
            <a:endParaRPr lang="en-US" dirty="0" smtClean="0"/>
          </a:p>
          <a:p>
            <a:r>
              <a:rPr lang="en-US" dirty="0" smtClean="0"/>
              <a:t>Recent achievements</a:t>
            </a:r>
            <a:endParaRPr lang="en-US" dirty="0"/>
          </a:p>
          <a:p>
            <a:pPr lvl="1"/>
            <a:r>
              <a:rPr lang="en-US" dirty="0" smtClean="0"/>
              <a:t>Journal </a:t>
            </a:r>
            <a:r>
              <a:rPr lang="en-US" dirty="0"/>
              <a:t>Publication Based Peers Comparison (updated results since the previous work)</a:t>
            </a:r>
          </a:p>
          <a:p>
            <a:pPr lvl="1"/>
            <a:r>
              <a:rPr lang="en-US" dirty="0"/>
              <a:t>Field Weighted Citation Impact (FWCI) analysis based on Microsoft data</a:t>
            </a:r>
          </a:p>
          <a:p>
            <a:pPr lvl="2"/>
            <a:r>
              <a:rPr lang="en-US" dirty="0"/>
              <a:t>Field Weighted Citation </a:t>
            </a:r>
            <a:r>
              <a:rPr lang="en-US" dirty="0" smtClean="0"/>
              <a:t>Impact</a:t>
            </a:r>
          </a:p>
          <a:p>
            <a:pPr lvl="2"/>
            <a:r>
              <a:rPr lang="en-US" dirty="0" smtClean="0"/>
              <a:t>Highly </a:t>
            </a:r>
            <a:r>
              <a:rPr lang="en-US" dirty="0"/>
              <a:t>Cited </a:t>
            </a:r>
            <a:r>
              <a:rPr lang="en-US" dirty="0" smtClean="0"/>
              <a:t>Papers</a:t>
            </a:r>
          </a:p>
          <a:p>
            <a:r>
              <a:rPr lang="en-US" dirty="0" smtClean="0"/>
              <a:t>Future plan and Conclusion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6267" y="75855"/>
            <a:ext cx="8822265" cy="1143000"/>
          </a:xfrm>
        </p:spPr>
        <p:txBody>
          <a:bodyPr>
            <a:noAutofit/>
          </a:bodyPr>
          <a:lstStyle/>
          <a:p>
            <a:r>
              <a:rPr lang="en-US" dirty="0"/>
              <a:t>Outline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143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wci_nx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812801"/>
            <a:ext cx="7823200" cy="604519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5268" y="140942"/>
            <a:ext cx="9048732" cy="910204"/>
          </a:xfrm>
        </p:spPr>
        <p:txBody>
          <a:bodyPr>
            <a:normAutofit/>
          </a:bodyPr>
          <a:lstStyle/>
          <a:p>
            <a:r>
              <a:rPr lang="en-US" sz="3600" dirty="0"/>
              <a:t>Field and FWCI by Publication Count</a:t>
            </a:r>
          </a:p>
        </p:txBody>
      </p:sp>
    </p:spTree>
    <p:extLst>
      <p:ext uri="{BB962C8B-B14F-4D97-AF65-F5344CB8AC3E}">
        <p14:creationId xmlns:p14="http://schemas.microsoft.com/office/powerpoint/2010/main" val="105299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30 at 9.32.2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"/>
          <a:stretch/>
        </p:blipFill>
        <p:spPr>
          <a:xfrm>
            <a:off x="0" y="1083734"/>
            <a:ext cx="9144000" cy="552811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933" y="42122"/>
            <a:ext cx="9048732" cy="910204"/>
          </a:xfrm>
        </p:spPr>
        <p:txBody>
          <a:bodyPr>
            <a:normAutofit/>
          </a:bodyPr>
          <a:lstStyle/>
          <a:p>
            <a:r>
              <a:rPr lang="en-US" sz="3600" dirty="0"/>
              <a:t>Highly Cited Papers</a:t>
            </a:r>
          </a:p>
        </p:txBody>
      </p:sp>
    </p:spTree>
    <p:extLst>
      <p:ext uri="{BB962C8B-B14F-4D97-AF65-F5344CB8AC3E}">
        <p14:creationId xmlns:p14="http://schemas.microsoft.com/office/powerpoint/2010/main" val="189648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13" y="1570038"/>
            <a:ext cx="8729773" cy="5168135"/>
          </a:xfrm>
        </p:spPr>
        <p:txBody>
          <a:bodyPr>
            <a:noAutofit/>
          </a:bodyPr>
          <a:lstStyle/>
          <a:p>
            <a:r>
              <a:rPr lang="en-US" sz="1800" dirty="0"/>
              <a:t>Fugang Wang, </a:t>
            </a:r>
            <a:r>
              <a:rPr lang="en-US" sz="1800" dirty="0" err="1"/>
              <a:t>Gregor</a:t>
            </a:r>
            <a:r>
              <a:rPr lang="en-US" sz="1800" dirty="0"/>
              <a:t> von </a:t>
            </a:r>
            <a:r>
              <a:rPr lang="en-US" sz="1800" dirty="0" err="1"/>
              <a:t>Laszewski</a:t>
            </a:r>
            <a:r>
              <a:rPr lang="en-US" sz="1800" dirty="0"/>
              <a:t>, Timothy Whitson, Geoffrey C. Fox, Thomas R. </a:t>
            </a:r>
            <a:r>
              <a:rPr lang="en-US" sz="1800" dirty="0" err="1"/>
              <a:t>Furlani</a:t>
            </a:r>
            <a:r>
              <a:rPr lang="en-US" sz="1800" dirty="0"/>
              <a:t>, Robert L. </a:t>
            </a:r>
            <a:r>
              <a:rPr lang="en-US" sz="1800" dirty="0" err="1"/>
              <a:t>DeLeon</a:t>
            </a:r>
            <a:r>
              <a:rPr lang="en-US" sz="1800" dirty="0"/>
              <a:t>, and Steven M. Gallo. 2018. Evaluating the Scientific Impact of XSEDE. In PEARC ’18: Practice and Experience in Advanced Research Computing, July 22–26, 2018, Pittsburgh, PA, USA. ACM, New York, NY, USA</a:t>
            </a:r>
            <a:r>
              <a:rPr lang="en-US" sz="1800" b="1" dirty="0"/>
              <a:t>, 8 pages</a:t>
            </a:r>
            <a:r>
              <a:rPr lang="en-US" sz="1800" dirty="0"/>
              <a:t>. https://</a:t>
            </a:r>
            <a:r>
              <a:rPr lang="en-US" sz="1800" dirty="0" err="1"/>
              <a:t>doi.org</a:t>
            </a:r>
            <a:r>
              <a:rPr lang="en-US" sz="1800" dirty="0"/>
              <a:t>/10.1145/3219104.3219124</a:t>
            </a:r>
          </a:p>
          <a:p>
            <a:endParaRPr lang="en-US" sz="1800" dirty="0"/>
          </a:p>
          <a:p>
            <a:r>
              <a:rPr lang="en-US" sz="1800" dirty="0" err="1"/>
              <a:t>Gregor</a:t>
            </a:r>
            <a:r>
              <a:rPr lang="en-US" sz="1800" dirty="0"/>
              <a:t> von </a:t>
            </a:r>
            <a:r>
              <a:rPr lang="en-US" sz="1800" dirty="0" err="1"/>
              <a:t>Laszewski</a:t>
            </a:r>
            <a:r>
              <a:rPr lang="en-US" sz="1800" dirty="0"/>
              <a:t>, Fugang Wang, Geoffrey C. Fox, David L. Hart, Thomas R. </a:t>
            </a:r>
            <a:r>
              <a:rPr lang="en-US" sz="1800" dirty="0" err="1"/>
              <a:t>Furlani</a:t>
            </a:r>
            <a:r>
              <a:rPr lang="en-US" sz="1800" dirty="0"/>
              <a:t>, Robert L. </a:t>
            </a:r>
            <a:r>
              <a:rPr lang="en-US" sz="1800" dirty="0" err="1"/>
              <a:t>DeLeon</a:t>
            </a:r>
            <a:r>
              <a:rPr lang="en-US" sz="1800" dirty="0"/>
              <a:t>, Steven M. Gallo, Peer Comparison of XSEDE and NCAR Publication Data. Cluster Computing (CLUSTER) 2015 IEEE International Conference on, pp. 531-532, 2015. doi:10.1109/CLUSTER.2015.98.</a:t>
            </a:r>
          </a:p>
          <a:p>
            <a:endParaRPr lang="en-US" sz="1800" dirty="0"/>
          </a:p>
          <a:p>
            <a:r>
              <a:rPr lang="en-US" sz="1800" dirty="0"/>
              <a:t>Fugang Wang, </a:t>
            </a:r>
            <a:r>
              <a:rPr lang="en-US" sz="1800" dirty="0" err="1"/>
              <a:t>Gregor</a:t>
            </a:r>
            <a:r>
              <a:rPr lang="en-US" sz="1800" dirty="0"/>
              <a:t> von </a:t>
            </a:r>
            <a:r>
              <a:rPr lang="en-US" sz="1800" dirty="0" err="1"/>
              <a:t>Laszewski</a:t>
            </a:r>
            <a:r>
              <a:rPr lang="en-US" sz="1800" dirty="0"/>
              <a:t>, Geoffrey C. Fox, Thomas R. </a:t>
            </a:r>
            <a:r>
              <a:rPr lang="en-US" sz="1800" dirty="0" err="1"/>
              <a:t>Furlani</a:t>
            </a:r>
            <a:r>
              <a:rPr lang="en-US" sz="1800" dirty="0"/>
              <a:t>, Robert L. </a:t>
            </a:r>
            <a:r>
              <a:rPr lang="en-US" sz="1800" dirty="0" err="1"/>
              <a:t>DeLeon</a:t>
            </a:r>
            <a:r>
              <a:rPr lang="en-US" sz="1800" dirty="0"/>
              <a:t>, and Steven M. Gallo. Towards a scientific impact measuring framework for large computing facilities - a case study on </a:t>
            </a:r>
            <a:r>
              <a:rPr lang="en-US" sz="1800" dirty="0" err="1"/>
              <a:t>xsede</a:t>
            </a:r>
            <a:r>
              <a:rPr lang="en-US" sz="1800" dirty="0"/>
              <a:t>. In Proceedings of the 2014 Annual Conference on Extreme Science and Engineering Discovery Environment, XSEDE ’14, pages 25:1–25:8, New York, NY, USA, 2014. ACM. URL: http://</a:t>
            </a:r>
            <a:r>
              <a:rPr lang="en-US" sz="1800" dirty="0" err="1"/>
              <a:t>doi.acm.org</a:t>
            </a:r>
            <a:r>
              <a:rPr lang="en-US" sz="1800" dirty="0"/>
              <a:t>/10.1145/2616498.2616507, doi:10.1145/2616498.2616507.</a:t>
            </a:r>
          </a:p>
        </p:txBody>
      </p:sp>
    </p:spTree>
    <p:extLst>
      <p:ext uri="{BB962C8B-B14F-4D97-AF65-F5344CB8AC3E}">
        <p14:creationId xmlns:p14="http://schemas.microsoft.com/office/powerpoint/2010/main" val="2498936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13" y="1570038"/>
            <a:ext cx="8729773" cy="5168135"/>
          </a:xfrm>
        </p:spPr>
        <p:txBody>
          <a:bodyPr>
            <a:noAutofit/>
          </a:bodyPr>
          <a:lstStyle/>
          <a:p>
            <a:r>
              <a:rPr lang="en-US" sz="2400" dirty="0" smtClean="0"/>
              <a:t>Maintaining the software and workflow to continue providing updated metrics and analysis results for XSEDE.</a:t>
            </a:r>
          </a:p>
          <a:p>
            <a:r>
              <a:rPr lang="en-US" sz="2400" dirty="0" smtClean="0"/>
              <a:t>With the data availability, e.g., publications associated with XSEDE resource being used, providing analysis on that level.</a:t>
            </a:r>
          </a:p>
          <a:p>
            <a:r>
              <a:rPr lang="en-US" sz="2400" dirty="0" smtClean="0"/>
              <a:t>Correlating the output (scientific impact gained) to the input (Funding amount; XSEDE Resources being used; etc.) to further extend the ROI model and analysis.</a:t>
            </a:r>
          </a:p>
          <a:p>
            <a:r>
              <a:rPr lang="en-US" sz="2400" dirty="0" smtClean="0"/>
              <a:t>Applications beyond XSEDE. Utilizing our software and analysis workflow to provide similar metrics and impact analysis for similar organizations </a:t>
            </a:r>
            <a:r>
              <a:rPr lang="en-US" sz="2400" dirty="0"/>
              <a:t>or virtual </a:t>
            </a:r>
            <a:r>
              <a:rPr lang="en-US" sz="2400" dirty="0" smtClean="0"/>
              <a:t>organizations.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1473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developed software stack and workflow to collect and curate publication and citation data from various sources and put into </a:t>
            </a:r>
            <a:r>
              <a:rPr lang="en-US" dirty="0" err="1"/>
              <a:t>mashup</a:t>
            </a:r>
            <a:r>
              <a:rPr lang="en-US" dirty="0"/>
              <a:t> database.</a:t>
            </a:r>
          </a:p>
          <a:p>
            <a:r>
              <a:rPr lang="en-US" dirty="0"/>
              <a:t>Statistical analysis showing XD produced papers tend to receive more citations (comparing to papers in the same fields via FWCI analysis; comparing to peers in the same journal issues).</a:t>
            </a:r>
          </a:p>
          <a:p>
            <a:r>
              <a:rPr lang="en-US" dirty="0"/>
              <a:t>Scientific Impact web portal to display the various metrics and analyses results.</a:t>
            </a:r>
          </a:p>
          <a:p>
            <a:r>
              <a:rPr lang="en-US" dirty="0" err="1"/>
              <a:t>RESTful</a:t>
            </a:r>
            <a:r>
              <a:rPr lang="en-US" dirty="0"/>
              <a:t> service utilized by XUP for publication discovery.</a:t>
            </a:r>
          </a:p>
          <a:p>
            <a:r>
              <a:rPr lang="en-US" dirty="0"/>
              <a:t>Monthly data update and quarterly scientific impact appendix to XSEDE report to NSF.</a:t>
            </a:r>
          </a:p>
          <a:p>
            <a:r>
              <a:rPr lang="en-US" dirty="0"/>
              <a:t>Value is increasing through continuation of effort over long period of </a:t>
            </a:r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733" y="1303992"/>
            <a:ext cx="8229600" cy="49351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Determine scientific impact metrics </a:t>
            </a:r>
            <a:r>
              <a:rPr lang="en-US" dirty="0" smtClean="0"/>
              <a:t>based on publications to justify ROI for XSEDE based resources</a:t>
            </a:r>
            <a:endParaRPr lang="en-US" dirty="0"/>
          </a:p>
          <a:p>
            <a:pPr lvl="1"/>
            <a:r>
              <a:rPr lang="en-US" dirty="0" smtClean="0"/>
              <a:t>XSEDE;</a:t>
            </a:r>
            <a:r>
              <a:rPr lang="en-US" dirty="0" smtClean="0"/>
              <a:t> </a:t>
            </a:r>
            <a:r>
              <a:rPr lang="en-US" dirty="0"/>
              <a:t>Extended Collaborative Support Services (ECSS</a:t>
            </a:r>
            <a:r>
              <a:rPr lang="en-US" dirty="0" smtClean="0"/>
              <a:t>) within XSEDE; Individual resources</a:t>
            </a:r>
            <a:endParaRPr lang="en-US" dirty="0"/>
          </a:p>
          <a:p>
            <a:r>
              <a:rPr lang="en-US" dirty="0" smtClean="0"/>
              <a:t>Develop </a:t>
            </a:r>
            <a:r>
              <a:rPr lang="en-US" dirty="0" smtClean="0"/>
              <a:t>a general framework that could be </a:t>
            </a:r>
            <a:r>
              <a:rPr lang="en-US" dirty="0" smtClean="0"/>
              <a:t>utilized by other </a:t>
            </a:r>
            <a:r>
              <a:rPr lang="en-US" dirty="0" smtClean="0"/>
              <a:t>resources. This could </a:t>
            </a:r>
            <a:r>
              <a:rPr lang="en-US" dirty="0" smtClean="0"/>
              <a:t>include</a:t>
            </a:r>
          </a:p>
          <a:p>
            <a:pPr lvl="1"/>
            <a:r>
              <a:rPr lang="en-US" dirty="0" smtClean="0"/>
              <a:t>Have already applied similar analyses to several other virtual organizations </a:t>
            </a:r>
            <a:r>
              <a:rPr lang="mr-IN" dirty="0" smtClean="0"/>
              <a:t>–</a:t>
            </a:r>
            <a:r>
              <a:rPr lang="en-US" dirty="0" smtClean="0"/>
              <a:t> NCAR; Blue Waters</a:t>
            </a:r>
          </a:p>
          <a:p>
            <a:pPr lvl="1"/>
            <a:r>
              <a:rPr lang="en-US" dirty="0" smtClean="0"/>
              <a:t>Other possible applications:</a:t>
            </a:r>
            <a:endParaRPr lang="en-US" dirty="0" smtClean="0"/>
          </a:p>
          <a:p>
            <a:pPr lvl="2"/>
            <a:r>
              <a:rPr lang="en-US" dirty="0" smtClean="0"/>
              <a:t>MRI’s</a:t>
            </a:r>
          </a:p>
          <a:p>
            <a:pPr lvl="2"/>
            <a:r>
              <a:rPr lang="en-US" dirty="0" smtClean="0"/>
              <a:t>Organizations, Institutions, Departments</a:t>
            </a:r>
          </a:p>
          <a:p>
            <a:pPr lvl="2"/>
            <a:r>
              <a:rPr lang="en-US" dirty="0" smtClean="0"/>
              <a:t>Telescopes, Synchrotrons, Accelerators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3" y="1609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for Scientific Impact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733" y="130399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Based on bibliographic data</a:t>
            </a:r>
          </a:p>
          <a:p>
            <a:pPr lvl="1"/>
            <a:r>
              <a:rPr lang="en-US" dirty="0"/>
              <a:t>Papers, citations, </a:t>
            </a: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r>
              <a:rPr lang="en-US" dirty="0"/>
              <a:t>Novel </a:t>
            </a:r>
            <a:r>
              <a:rPr lang="en-US" dirty="0" smtClean="0"/>
              <a:t>Peers Comparison </a:t>
            </a:r>
            <a:r>
              <a:rPr lang="en-US" dirty="0"/>
              <a:t>Analysis</a:t>
            </a:r>
          </a:p>
          <a:p>
            <a:pPr lvl="1"/>
            <a:r>
              <a:rPr lang="en-US" dirty="0"/>
              <a:t>Comparison of XSEDE publications with non-XSEDE peers in the same journal</a:t>
            </a:r>
          </a:p>
          <a:p>
            <a:r>
              <a:rPr lang="en-US" dirty="0" smtClean="0"/>
              <a:t>Field Weighed Citation Impact Analysis</a:t>
            </a:r>
          </a:p>
          <a:p>
            <a:r>
              <a:rPr lang="en-US" dirty="0" smtClean="0"/>
              <a:t>Development </a:t>
            </a:r>
            <a:r>
              <a:rPr lang="en-US" dirty="0"/>
              <a:t>of novel software framework and analysis workflow</a:t>
            </a:r>
          </a:p>
          <a:p>
            <a:pPr lvl="1"/>
            <a:r>
              <a:rPr lang="en-US" dirty="0"/>
              <a:t>Database mashup</a:t>
            </a:r>
          </a:p>
          <a:p>
            <a:pPr lvl="1"/>
            <a:r>
              <a:rPr lang="en-US" dirty="0" err="1" smtClean="0"/>
              <a:t>RESTful</a:t>
            </a:r>
            <a:r>
              <a:rPr lang="en-US" dirty="0" smtClean="0"/>
              <a:t> services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3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2286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Summary of Contributions to XMS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77332"/>
            <a:ext cx="9144000" cy="6180668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Pioneered </a:t>
            </a:r>
            <a:r>
              <a:rPr lang="en-US" sz="2400" b="1" dirty="0"/>
              <a:t>and developed a novel </a:t>
            </a:r>
            <a:r>
              <a:rPr lang="en-US" sz="2400" b="1" u="sng" dirty="0"/>
              <a:t>software framework and analysis workflow</a:t>
            </a:r>
          </a:p>
          <a:p>
            <a:pPr lvl="1"/>
            <a:r>
              <a:rPr lang="en-US" sz="2000" dirty="0"/>
              <a:t>to obtain publication/citation data from multiple sources and create a </a:t>
            </a:r>
            <a:r>
              <a:rPr lang="en-US" sz="2000" dirty="0" err="1"/>
              <a:t>mashup</a:t>
            </a:r>
            <a:r>
              <a:rPr lang="en-US" sz="2000" dirty="0"/>
              <a:t> database</a:t>
            </a:r>
          </a:p>
          <a:p>
            <a:pPr lvl="1"/>
            <a:r>
              <a:rPr lang="en-US" sz="2000" dirty="0"/>
              <a:t>to generate various impact </a:t>
            </a:r>
            <a:r>
              <a:rPr lang="en-US" sz="2000" dirty="0" smtClean="0"/>
              <a:t>metrics and updated regularly</a:t>
            </a:r>
            <a:endParaRPr lang="en-US" sz="2000" dirty="0"/>
          </a:p>
          <a:p>
            <a:pPr lvl="1"/>
            <a:r>
              <a:rPr lang="en-US" sz="2000" dirty="0"/>
              <a:t>Web portal and </a:t>
            </a:r>
            <a:r>
              <a:rPr lang="en-US" sz="2000" dirty="0" err="1"/>
              <a:t>RESTful</a:t>
            </a:r>
            <a:r>
              <a:rPr lang="en-US" sz="2000" dirty="0"/>
              <a:t> services to present and communicate the </a:t>
            </a:r>
            <a:r>
              <a:rPr lang="en-US" sz="2000" dirty="0" smtClean="0"/>
              <a:t>results</a:t>
            </a:r>
            <a:endParaRPr lang="en-US" sz="1600" dirty="0"/>
          </a:p>
          <a:p>
            <a:pPr lvl="2"/>
            <a:r>
              <a:rPr lang="en-US" sz="1800" dirty="0" smtClean="0"/>
              <a:t>Impact metrics and analysis results integrated with the </a:t>
            </a:r>
            <a:r>
              <a:rPr lang="en-US" sz="1800" dirty="0" err="1" smtClean="0"/>
              <a:t>XDMoD</a:t>
            </a:r>
            <a:r>
              <a:rPr lang="en-US" sz="1800" dirty="0" smtClean="0"/>
              <a:t> portal</a:t>
            </a:r>
          </a:p>
          <a:p>
            <a:pPr lvl="2"/>
            <a:r>
              <a:rPr lang="en-US" sz="1800" dirty="0" err="1"/>
              <a:t>RESTful</a:t>
            </a:r>
            <a:r>
              <a:rPr lang="en-US" sz="1800" dirty="0"/>
              <a:t> service being utilized by XUP as part of the publication discovery </a:t>
            </a:r>
            <a:r>
              <a:rPr lang="en-US" sz="1800" dirty="0" smtClean="0"/>
              <a:t>service</a:t>
            </a:r>
            <a:endParaRPr lang="en-US" sz="1800" dirty="0"/>
          </a:p>
          <a:p>
            <a:r>
              <a:rPr lang="en-US" sz="2400" b="1" dirty="0"/>
              <a:t>P</a:t>
            </a:r>
            <a:r>
              <a:rPr lang="en-US" sz="2400" b="1" dirty="0" smtClean="0"/>
              <a:t>ioneered </a:t>
            </a:r>
            <a:r>
              <a:rPr lang="en-US" sz="2400" b="1" dirty="0"/>
              <a:t>and integrated a </a:t>
            </a:r>
            <a:r>
              <a:rPr lang="en-US" sz="2400" b="1" u="sng" dirty="0"/>
              <a:t>comprehensive</a:t>
            </a:r>
            <a:r>
              <a:rPr lang="en-US" sz="2400" b="1" dirty="0"/>
              <a:t> statistical analysis </a:t>
            </a:r>
            <a:r>
              <a:rPr lang="en-US" sz="2000" dirty="0"/>
              <a:t>of the impact metrics while correlating to </a:t>
            </a:r>
            <a:r>
              <a:rPr lang="en-US" sz="2400" b="1" dirty="0"/>
              <a:t>XSEDE entities </a:t>
            </a:r>
            <a:r>
              <a:rPr lang="en-US" sz="2000" dirty="0"/>
              <a:t>(User; Organization; Project; Allocation; FOS)</a:t>
            </a:r>
          </a:p>
          <a:p>
            <a:pPr lvl="1"/>
            <a:r>
              <a:rPr lang="en-US" sz="2000" dirty="0"/>
              <a:t>Scientific Impact portal showing the impact metrics of XSEDE</a:t>
            </a:r>
          </a:p>
          <a:p>
            <a:pPr lvl="1"/>
            <a:r>
              <a:rPr lang="en-US" sz="2000" dirty="0"/>
              <a:t>Quarterly report as an appendix for XSEDE report to NSF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b="1" dirty="0" smtClean="0"/>
              <a:t>Pioneered </a:t>
            </a:r>
            <a:r>
              <a:rPr lang="en-US" sz="2400" b="1" dirty="0"/>
              <a:t>and integrated impact analysis for </a:t>
            </a:r>
            <a:r>
              <a:rPr lang="en-US" sz="2400" b="1" u="sng" dirty="0"/>
              <a:t>other</a:t>
            </a:r>
            <a:r>
              <a:rPr lang="en-US" sz="2400" b="1" dirty="0"/>
              <a:t> facilities </a:t>
            </a:r>
            <a:r>
              <a:rPr lang="en-US" sz="2000" dirty="0"/>
              <a:t>utilizing the same analysis framework</a:t>
            </a:r>
          </a:p>
          <a:p>
            <a:pPr lvl="1"/>
            <a:r>
              <a:rPr lang="en-US" sz="2000" dirty="0"/>
              <a:t>E.g., Peer comparison study for ECSS publications within XSEDE, NCAR, </a:t>
            </a:r>
            <a:r>
              <a:rPr lang="en-US" sz="2000" dirty="0" err="1"/>
              <a:t>BlueWaters</a:t>
            </a:r>
            <a:r>
              <a:rPr lang="en-US" sz="2000" dirty="0"/>
              <a:t>, and Bridges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343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44198" y="508000"/>
            <a:ext cx="7017001" cy="46663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/>
              <a:t>IU TAS</a:t>
            </a:r>
          </a:p>
          <a:p>
            <a:r>
              <a:rPr lang="en-US" dirty="0"/>
              <a:t>Database </a:t>
            </a:r>
            <a:r>
              <a:rPr lang="en-US" dirty="0" err="1"/>
              <a:t>Mashup</a:t>
            </a:r>
            <a:endParaRPr lang="en-US" dirty="0"/>
          </a:p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164110" y="3712546"/>
            <a:ext cx="1862970" cy="31212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Party Data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758266" y="5249335"/>
            <a:ext cx="2302933" cy="153851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200" dirty="0"/>
              <a:t>NSF Database</a:t>
            </a:r>
          </a:p>
          <a:p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2455333" y="5249335"/>
            <a:ext cx="2241698" cy="153851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200" dirty="0"/>
              <a:t>XSEDE Databases</a:t>
            </a:r>
          </a:p>
          <a:p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60475" y="5249334"/>
            <a:ext cx="2302933" cy="153851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200" dirty="0"/>
              <a:t>UB TAS Databases &amp;Reports</a:t>
            </a:r>
          </a:p>
          <a:p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2351416" y="1532463"/>
            <a:ext cx="6515905" cy="195096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/>
              <a:t>IU TAS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Layer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51416" y="508000"/>
            <a:ext cx="6515905" cy="939799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/>
              <a:t>IU TAS </a:t>
            </a:r>
          </a:p>
          <a:p>
            <a:r>
              <a:rPr lang="en-US" dirty="0"/>
              <a:t>Interface</a:t>
            </a:r>
          </a:p>
          <a:p>
            <a:r>
              <a:rPr lang="en-US" dirty="0"/>
              <a:t>Layer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17737" y="1629223"/>
            <a:ext cx="4392383" cy="4269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IU TAS REST Services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017737" y="677332"/>
            <a:ext cx="2104571" cy="635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86803" y="677332"/>
            <a:ext cx="2123317" cy="635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33846" y="2188024"/>
            <a:ext cx="1233310" cy="106438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</a:t>
            </a:r>
          </a:p>
          <a:p>
            <a:pPr algn="ctr"/>
            <a:r>
              <a:rPr lang="en-US" dirty="0"/>
              <a:t>Queries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10666" y="2188024"/>
            <a:ext cx="1453444" cy="106438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NSF Award</a:t>
            </a:r>
          </a:p>
          <a:p>
            <a:pPr algn="ctr"/>
            <a:r>
              <a:rPr lang="en-US" dirty="0"/>
              <a:t>DB Mining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002417" y="2188023"/>
            <a:ext cx="1453444" cy="106438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IU TAS</a:t>
            </a:r>
          </a:p>
          <a:p>
            <a:pPr algn="ctr"/>
            <a:r>
              <a:rPr lang="en-US" dirty="0"/>
              <a:t>Publication</a:t>
            </a:r>
          </a:p>
          <a:p>
            <a:pPr algn="ctr"/>
            <a:r>
              <a:rPr lang="en-US" dirty="0" err="1"/>
              <a:t>Mashup</a:t>
            </a:r>
            <a:endParaRPr lang="en-US" dirty="0"/>
          </a:p>
        </p:txBody>
      </p:sp>
      <p:sp>
        <p:nvSpPr>
          <p:cNvPr id="11" name="Can 10"/>
          <p:cNvSpPr/>
          <p:nvPr/>
        </p:nvSpPr>
        <p:spPr>
          <a:xfrm>
            <a:off x="205619" y="5641216"/>
            <a:ext cx="931334" cy="994231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XDMoD</a:t>
            </a:r>
            <a:endParaRPr lang="en-US" sz="1200" dirty="0"/>
          </a:p>
          <a:p>
            <a:pPr algn="ctr"/>
            <a:r>
              <a:rPr lang="en-US" sz="1200" dirty="0" err="1"/>
              <a:t>Warehous</a:t>
            </a:r>
            <a:endParaRPr lang="en-US" sz="1200" dirty="0"/>
          </a:p>
        </p:txBody>
      </p:sp>
      <p:sp>
        <p:nvSpPr>
          <p:cNvPr id="12" name="Can 11"/>
          <p:cNvSpPr/>
          <p:nvPr/>
        </p:nvSpPr>
        <p:spPr>
          <a:xfrm>
            <a:off x="1209524" y="5687782"/>
            <a:ext cx="1024870" cy="892629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XDcDB</a:t>
            </a:r>
            <a:r>
              <a:rPr lang="en-US" sz="1200" dirty="0"/>
              <a:t> Mirror</a:t>
            </a:r>
          </a:p>
          <a:p>
            <a:pPr algn="ctr"/>
            <a:r>
              <a:rPr lang="en-US" sz="1000" dirty="0"/>
              <a:t>Publications &amp; Accounts</a:t>
            </a:r>
          </a:p>
        </p:txBody>
      </p:sp>
      <p:sp>
        <p:nvSpPr>
          <p:cNvPr id="13" name="Can 12"/>
          <p:cNvSpPr/>
          <p:nvPr/>
        </p:nvSpPr>
        <p:spPr>
          <a:xfrm>
            <a:off x="3657300" y="5661520"/>
            <a:ext cx="947058" cy="973927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POPS</a:t>
            </a:r>
          </a:p>
          <a:p>
            <a:pPr algn="ctr"/>
            <a:r>
              <a:rPr lang="en-US" sz="1200" dirty="0"/>
              <a:t>Proposal Data</a:t>
            </a:r>
          </a:p>
        </p:txBody>
      </p:sp>
      <p:sp>
        <p:nvSpPr>
          <p:cNvPr id="14" name="Can 13"/>
          <p:cNvSpPr/>
          <p:nvPr/>
        </p:nvSpPr>
        <p:spPr>
          <a:xfrm>
            <a:off x="5175553" y="5692019"/>
            <a:ext cx="1417965" cy="973927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 Awards</a:t>
            </a:r>
          </a:p>
          <a:p>
            <a:pPr algn="ctr"/>
            <a:r>
              <a:rPr lang="en-US" sz="1200" dirty="0"/>
              <a:t>Original</a:t>
            </a:r>
          </a:p>
          <a:p>
            <a:pPr algn="ctr"/>
            <a:r>
              <a:rPr lang="en-US" sz="1200" dirty="0"/>
              <a:t>Data Source</a:t>
            </a:r>
          </a:p>
        </p:txBody>
      </p:sp>
      <p:sp>
        <p:nvSpPr>
          <p:cNvPr id="15" name="Can 14"/>
          <p:cNvSpPr/>
          <p:nvPr/>
        </p:nvSpPr>
        <p:spPr>
          <a:xfrm>
            <a:off x="4946952" y="3712546"/>
            <a:ext cx="1347409" cy="116434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IU NSF Awards</a:t>
            </a:r>
          </a:p>
          <a:p>
            <a:pPr algn="ctr"/>
            <a:r>
              <a:rPr lang="en-US" sz="1200" dirty="0"/>
              <a:t>Publication data </a:t>
            </a:r>
          </a:p>
          <a:p>
            <a:pPr algn="ctr"/>
            <a:r>
              <a:rPr lang="en-US" sz="1200" dirty="0"/>
              <a:t>for XSEDE Users</a:t>
            </a:r>
          </a:p>
        </p:txBody>
      </p:sp>
      <p:sp>
        <p:nvSpPr>
          <p:cNvPr id="16" name="Can 15"/>
          <p:cNvSpPr/>
          <p:nvPr/>
        </p:nvSpPr>
        <p:spPr>
          <a:xfrm>
            <a:off x="2777114" y="3854583"/>
            <a:ext cx="1577172" cy="9594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XD Entities</a:t>
            </a:r>
          </a:p>
          <a:p>
            <a:pPr algn="ctr"/>
            <a:r>
              <a:rPr lang="en-US" sz="1200" dirty="0" err="1"/>
              <a:t>Mashup</a:t>
            </a:r>
            <a:endParaRPr lang="en-US" sz="1200" dirty="0"/>
          </a:p>
        </p:txBody>
      </p:sp>
      <p:sp>
        <p:nvSpPr>
          <p:cNvPr id="17" name="Can 16"/>
          <p:cNvSpPr/>
          <p:nvPr/>
        </p:nvSpPr>
        <p:spPr>
          <a:xfrm>
            <a:off x="120950" y="2188024"/>
            <a:ext cx="2113444" cy="291677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IU TAS Publications </a:t>
            </a:r>
            <a:r>
              <a:rPr lang="en-US" sz="2400" dirty="0" err="1"/>
              <a:t>Mashup</a:t>
            </a:r>
            <a:endParaRPr lang="en-US" sz="2400" dirty="0"/>
          </a:p>
        </p:txBody>
      </p:sp>
      <p:sp>
        <p:nvSpPr>
          <p:cNvPr id="19" name="Rounded Rectangle 18"/>
          <p:cNvSpPr/>
          <p:nvPr/>
        </p:nvSpPr>
        <p:spPr>
          <a:xfrm flipH="1">
            <a:off x="7344135" y="4129314"/>
            <a:ext cx="1485992" cy="49012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Microsoft Academic Search</a:t>
            </a:r>
          </a:p>
        </p:txBody>
      </p:sp>
      <p:sp>
        <p:nvSpPr>
          <p:cNvPr id="20" name="Rounded Rectangle 19"/>
          <p:cNvSpPr/>
          <p:nvPr/>
        </p:nvSpPr>
        <p:spPr>
          <a:xfrm flipH="1">
            <a:off x="7357941" y="6328348"/>
            <a:ext cx="1496281" cy="4595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Mendeley</a:t>
            </a:r>
            <a:endParaRPr lang="en-US" sz="1200" dirty="0"/>
          </a:p>
        </p:txBody>
      </p:sp>
      <p:sp>
        <p:nvSpPr>
          <p:cNvPr id="21" name="Rounded Rectangle 20"/>
          <p:cNvSpPr/>
          <p:nvPr/>
        </p:nvSpPr>
        <p:spPr>
          <a:xfrm flipH="1">
            <a:off x="7344132" y="4688302"/>
            <a:ext cx="1485995" cy="486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Google Scholar (User profiles)</a:t>
            </a:r>
          </a:p>
        </p:txBody>
      </p:sp>
      <p:sp>
        <p:nvSpPr>
          <p:cNvPr id="22" name="Rounded Rectangle 21"/>
          <p:cNvSpPr/>
          <p:nvPr/>
        </p:nvSpPr>
        <p:spPr>
          <a:xfrm flipH="1">
            <a:off x="7346849" y="5227962"/>
            <a:ext cx="1496282" cy="4979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ISI Web of  Science</a:t>
            </a:r>
          </a:p>
        </p:txBody>
      </p:sp>
      <p:sp>
        <p:nvSpPr>
          <p:cNvPr id="23" name="Rounded Rectangle 22"/>
          <p:cNvSpPr/>
          <p:nvPr/>
        </p:nvSpPr>
        <p:spPr>
          <a:xfrm flipH="1">
            <a:off x="7371039" y="5781526"/>
            <a:ext cx="1496280" cy="48380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Citeseer</a:t>
            </a:r>
            <a:r>
              <a:rPr lang="en-US" sz="1200" dirty="0"/>
              <a:t>, </a:t>
            </a:r>
            <a:r>
              <a:rPr lang="en-US" sz="1200" dirty="0" err="1"/>
              <a:t>PUBMed</a:t>
            </a:r>
            <a:r>
              <a:rPr lang="en-US" sz="1200" dirty="0"/>
              <a:t>, ACM, IEEE, …</a:t>
            </a:r>
          </a:p>
        </p:txBody>
      </p:sp>
      <p:sp>
        <p:nvSpPr>
          <p:cNvPr id="42" name="Right Arrow 41"/>
          <p:cNvSpPr/>
          <p:nvPr/>
        </p:nvSpPr>
        <p:spPr>
          <a:xfrm flipH="1">
            <a:off x="2351415" y="3254311"/>
            <a:ext cx="6518525" cy="4582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>
            <a:off x="6431442" y="3710910"/>
            <a:ext cx="324151" cy="146179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/>
          <p:cNvSpPr/>
          <p:nvPr/>
        </p:nvSpPr>
        <p:spPr>
          <a:xfrm>
            <a:off x="5375275" y="4896643"/>
            <a:ext cx="498022" cy="297451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/>
          <p:cNvSpPr/>
          <p:nvPr/>
        </p:nvSpPr>
        <p:spPr>
          <a:xfrm>
            <a:off x="3302151" y="4872835"/>
            <a:ext cx="498022" cy="297451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/>
          <p:cNvSpPr/>
          <p:nvPr/>
        </p:nvSpPr>
        <p:spPr>
          <a:xfrm rot="3183385">
            <a:off x="2370932" y="4812205"/>
            <a:ext cx="498022" cy="297451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nip Single Corner Rectangle 1"/>
          <p:cNvSpPr/>
          <p:nvPr/>
        </p:nvSpPr>
        <p:spPr>
          <a:xfrm>
            <a:off x="2619877" y="5687782"/>
            <a:ext cx="931334" cy="947665"/>
          </a:xfrm>
          <a:prstGeom prst="snip1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XSEDE</a:t>
            </a:r>
          </a:p>
          <a:p>
            <a:pPr algn="ctr"/>
            <a:r>
              <a:rPr lang="en-US" sz="1200" dirty="0"/>
              <a:t>Quarterly Reports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8567156" y="1629223"/>
            <a:ext cx="576844" cy="4269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476942" y="1532463"/>
            <a:ext cx="71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XSEDE</a:t>
            </a:r>
          </a:p>
          <a:p>
            <a:r>
              <a:rPr lang="en-US" sz="1200" dirty="0"/>
              <a:t>Portal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317094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Software Architecture</a:t>
            </a:r>
          </a:p>
        </p:txBody>
      </p:sp>
      <p:sp>
        <p:nvSpPr>
          <p:cNvPr id="80" name="Right Arrow 79"/>
          <p:cNvSpPr/>
          <p:nvPr/>
        </p:nvSpPr>
        <p:spPr>
          <a:xfrm>
            <a:off x="8554709" y="744263"/>
            <a:ext cx="576844" cy="4269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8514135" y="613534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XDMOD</a:t>
            </a:r>
            <a:endParaRPr lang="en-US" sz="1200" dirty="0"/>
          </a:p>
          <a:p>
            <a:r>
              <a:rPr lang="en-US" sz="1200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81180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25176D-2B90-5D42-806C-99F1BBE3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Integration with </a:t>
            </a:r>
            <a:r>
              <a:rPr lang="en-US" dirty="0" err="1" smtClean="0"/>
              <a:t>XDMoD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EB7A43D-F1E4-FE4F-8863-6EC96A681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033" y="2113377"/>
            <a:ext cx="4566268" cy="384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5" y="3552080"/>
            <a:ext cx="3836365" cy="2659085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V="1">
            <a:off x="4176740" y="2410998"/>
            <a:ext cx="3554473" cy="1361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7731213" y="2249868"/>
            <a:ext cx="603728" cy="305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0BDF100-C2C4-774C-B1D7-0C934BABC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980316"/>
            <a:ext cx="8229600" cy="1133061"/>
          </a:xfrm>
        </p:spPr>
        <p:txBody>
          <a:bodyPr/>
          <a:lstStyle/>
          <a:p>
            <a:r>
              <a:rPr lang="en-US" dirty="0"/>
              <a:t>Scientific Impact analysis available through tab in </a:t>
            </a:r>
            <a:r>
              <a:rPr lang="en-US" dirty="0" err="1"/>
              <a:t>XDMoD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3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2"/>
          <a:stretch/>
        </p:blipFill>
        <p:spPr>
          <a:xfrm>
            <a:off x="611902" y="2584808"/>
            <a:ext cx="2858069" cy="1836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46757" cy="18207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REST </a:t>
            </a:r>
            <a:r>
              <a:rPr lang="en-US" smtClean="0"/>
              <a:t>Service Integration to</a:t>
            </a:r>
            <a:br>
              <a:rPr lang="en-US" smtClean="0"/>
            </a:br>
            <a:r>
              <a:rPr lang="en-US" smtClean="0"/>
              <a:t>XUP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78" y="164891"/>
            <a:ext cx="2917730" cy="2888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53" y="1645172"/>
            <a:ext cx="3968273" cy="3035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98" y="3912433"/>
            <a:ext cx="3255783" cy="266824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503957" y="2713219"/>
            <a:ext cx="790096" cy="4497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958181" y="2603472"/>
            <a:ext cx="1304144" cy="21708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83773" y="4534525"/>
            <a:ext cx="3273440" cy="21735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992911" y="6423285"/>
            <a:ext cx="876926" cy="221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10" idx="1"/>
          </p:cNvCxnSpPr>
          <p:nvPr/>
        </p:nvCxnSpPr>
        <p:spPr>
          <a:xfrm flipV="1">
            <a:off x="3144502" y="2938073"/>
            <a:ext cx="1359455" cy="998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1" idx="1"/>
          </p:cNvCxnSpPr>
          <p:nvPr/>
        </p:nvCxnSpPr>
        <p:spPr>
          <a:xfrm flipV="1">
            <a:off x="3170009" y="3688920"/>
            <a:ext cx="4788172" cy="388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70009" y="4230973"/>
            <a:ext cx="1613764" cy="1333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5" y="3635461"/>
            <a:ext cx="3015956" cy="2090438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214327" y="5952032"/>
            <a:ext cx="4144781" cy="415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Others could leverage our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04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99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XSEDE Publication </a:t>
            </a:r>
            <a:r>
              <a:rPr lang="en-US" dirty="0" smtClean="0"/>
              <a:t>Discovery Service</a:t>
            </a:r>
            <a:endParaRPr lang="en-US" dirty="0"/>
          </a:p>
        </p:txBody>
      </p:sp>
      <p:cxnSp>
        <p:nvCxnSpPr>
          <p:cNvPr id="8" name="Elbow Connector 7"/>
          <p:cNvCxnSpPr>
            <a:stCxn id="15" idx="1"/>
            <a:endCxn id="17" idx="1"/>
          </p:cNvCxnSpPr>
          <p:nvPr/>
        </p:nvCxnSpPr>
        <p:spPr>
          <a:xfrm rot="16200000" flipV="1">
            <a:off x="5770797" y="-725662"/>
            <a:ext cx="74920" cy="5024514"/>
          </a:xfrm>
          <a:prstGeom prst="bentConnector3">
            <a:avLst>
              <a:gd name="adj1" fmla="val 40512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>
            <a:off x="6342040" y="3994327"/>
            <a:ext cx="1247901" cy="54714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608349" y="3913808"/>
            <a:ext cx="1535651" cy="146016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XSEDE User Vets </a:t>
            </a:r>
            <a:r>
              <a:rPr lang="en-US" dirty="0" smtClean="0"/>
              <a:t>Suggested Publications Discovered</a:t>
            </a: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7706889" y="1824055"/>
            <a:ext cx="1227249" cy="1181474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XSEDE </a:t>
            </a:r>
            <a:endParaRPr lang="en-US" sz="1600" dirty="0"/>
          </a:p>
          <a:p>
            <a:pPr algn="ctr"/>
            <a:r>
              <a:rPr lang="en-US" sz="1600" dirty="0"/>
              <a:t>Publication in Central Database</a:t>
            </a:r>
          </a:p>
          <a:p>
            <a:pPr algn="ctr"/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369748" y="1749135"/>
            <a:ext cx="5852504" cy="495574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ISE IU Curated Publication Data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60 Million Entries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6200000">
            <a:off x="8084418" y="3138375"/>
            <a:ext cx="472190" cy="5471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360448" y="2920467"/>
            <a:ext cx="1119098" cy="99334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ISE IU REST SERVICE</a:t>
            </a:r>
            <a:endParaRPr lang="en-US" dirty="0"/>
          </a:p>
        </p:txBody>
      </p:sp>
      <p:sp>
        <p:nvSpPr>
          <p:cNvPr id="32" name="Can 31"/>
          <p:cNvSpPr/>
          <p:nvPr/>
        </p:nvSpPr>
        <p:spPr>
          <a:xfrm>
            <a:off x="2075030" y="3411945"/>
            <a:ext cx="1588095" cy="203866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20,000 </a:t>
            </a:r>
            <a:r>
              <a:rPr lang="en-US" sz="1600" dirty="0" smtClean="0"/>
              <a:t>Publications from past </a:t>
            </a:r>
            <a:r>
              <a:rPr lang="en-US" sz="1600" dirty="0" err="1" smtClean="0"/>
              <a:t>TeraGrid</a:t>
            </a:r>
            <a:r>
              <a:rPr lang="en-US" sz="1600" dirty="0"/>
              <a:t> </a:t>
            </a:r>
            <a:r>
              <a:rPr lang="en-US" sz="1600" dirty="0" smtClean="0"/>
              <a:t>and XSEDE Reports to NSF</a:t>
            </a:r>
            <a:endParaRPr lang="en-US" sz="1600" dirty="0"/>
          </a:p>
        </p:txBody>
      </p:sp>
      <p:sp>
        <p:nvSpPr>
          <p:cNvPr id="38" name="Can 37"/>
          <p:cNvSpPr/>
          <p:nvPr/>
        </p:nvSpPr>
        <p:spPr>
          <a:xfrm>
            <a:off x="3979160" y="2957709"/>
            <a:ext cx="1986815" cy="2788169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 Million </a:t>
            </a:r>
            <a:r>
              <a:rPr lang="en-US" dirty="0" smtClean="0"/>
              <a:t>Publications from </a:t>
            </a:r>
          </a:p>
          <a:p>
            <a:pPr algn="ctr"/>
            <a:r>
              <a:rPr lang="en-US" dirty="0" smtClean="0"/>
              <a:t>NSF </a:t>
            </a:r>
          </a:p>
          <a:p>
            <a:pPr algn="ctr"/>
            <a:r>
              <a:rPr lang="en-US" dirty="0" smtClean="0"/>
              <a:t>Awards </a:t>
            </a:r>
          </a:p>
          <a:p>
            <a:pPr algn="ctr"/>
            <a:r>
              <a:rPr lang="en-US" dirty="0" smtClean="0"/>
              <a:t>Search</a:t>
            </a:r>
          </a:p>
        </p:txBody>
      </p:sp>
      <p:sp>
        <p:nvSpPr>
          <p:cNvPr id="40" name="Can 39"/>
          <p:cNvSpPr/>
          <p:nvPr/>
        </p:nvSpPr>
        <p:spPr>
          <a:xfrm>
            <a:off x="457200" y="3822492"/>
            <a:ext cx="1415343" cy="1551482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15,000 </a:t>
            </a:r>
            <a:r>
              <a:rPr lang="en-US" sz="1600" dirty="0" smtClean="0"/>
              <a:t>Publications from XUP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4012366" y="1256432"/>
            <a:ext cx="1581294" cy="3381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ISE IU Cleanup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756611" y="6067163"/>
            <a:ext cx="2286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Volumes are not depicted in scale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61705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14114</TotalTime>
  <Words>1988</Words>
  <Application>Microsoft Macintosh PowerPoint</Application>
  <PresentationFormat>On-screen Show (4:3)</PresentationFormat>
  <Paragraphs>260</Paragraphs>
  <Slides>24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Scientific Impact Evaluation  for  XMS</vt:lpstr>
      <vt:lpstr>Outline</vt:lpstr>
      <vt:lpstr>Motivation</vt:lpstr>
      <vt:lpstr>Method for Scientific Impact Analysis</vt:lpstr>
      <vt:lpstr>Summary of Contributions to XMS</vt:lpstr>
      <vt:lpstr>Software Architecture</vt:lpstr>
      <vt:lpstr>Integration with XDMoD</vt:lpstr>
      <vt:lpstr>REST Service Integration to XUP</vt:lpstr>
      <vt:lpstr>XSEDE Publication Discovery Service</vt:lpstr>
      <vt:lpstr>PowerPoint Presentation</vt:lpstr>
      <vt:lpstr>PowerPoint Presentation</vt:lpstr>
      <vt:lpstr>Recent Activities</vt:lpstr>
      <vt:lpstr>Journal Publication Based Peers Comparison - Introduction</vt:lpstr>
      <vt:lpstr>Journal Publication Based Peers Comparison - Process</vt:lpstr>
      <vt:lpstr>Peers Comparison Summary Statistics</vt:lpstr>
      <vt:lpstr>Histogram of Percentile Ranking, in Decile Groups</vt:lpstr>
      <vt:lpstr>Peers Comparison by Journal</vt:lpstr>
      <vt:lpstr>Peers Comparison for Publications - Discussion</vt:lpstr>
      <vt:lpstr>Fields Weighted Citation Impact (FWCI)</vt:lpstr>
      <vt:lpstr>Field and FWCI by Publication Count</vt:lpstr>
      <vt:lpstr>Highly Cited Papers</vt:lpstr>
      <vt:lpstr>Publications</vt:lpstr>
      <vt:lpstr>Future Plans</vt:lpstr>
      <vt:lpstr>Conclusions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Fugang Wang</dc:creator>
  <cp:lastModifiedBy>Fugang Wang</cp:lastModifiedBy>
  <cp:revision>186</cp:revision>
  <dcterms:created xsi:type="dcterms:W3CDTF">2014-12-19T15:30:31Z</dcterms:created>
  <dcterms:modified xsi:type="dcterms:W3CDTF">2018-06-07T16:19:21Z</dcterms:modified>
</cp:coreProperties>
</file>